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3" r:id="rId9"/>
    <p:sldId id="264" r:id="rId10"/>
    <p:sldId id="277" r:id="rId11"/>
    <p:sldId id="273" r:id="rId12"/>
    <p:sldId id="274" r:id="rId13"/>
    <p:sldId id="275" r:id="rId14"/>
    <p:sldId id="276" r:id="rId15"/>
    <p:sldId id="265" r:id="rId16"/>
    <p:sldId id="266" r:id="rId17"/>
    <p:sldId id="268" r:id="rId18"/>
    <p:sldId id="269" r:id="rId19"/>
    <p:sldId id="270" r:id="rId20"/>
    <p:sldId id="271" r:id="rId21"/>
    <p:sldId id="26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0" d="100"/>
          <a:sy n="100" d="100"/>
        </p:scale>
        <p:origin x="15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1 w 21600"/>
                <a:gd name="T1" fmla="*/ 0 h 21231"/>
                <a:gd name="T2" fmla="*/ 6 w 21600"/>
                <a:gd name="T3" fmla="*/ 2 h 21231"/>
                <a:gd name="T4" fmla="*/ 0 w 21600"/>
                <a:gd name="T5" fmla="*/ 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C967-F683-4501-9AA0-A2FF810CD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45439"/>
      </p:ext>
    </p:extLst>
  </p:cSld>
  <p:clrMapOvr>
    <a:masterClrMapping/>
  </p:clrMapOvr>
  <p:transition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80413-1677-4902-914D-21FE567B4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96239"/>
      </p:ext>
    </p:extLst>
  </p:cSld>
  <p:clrMapOvr>
    <a:masterClrMapping/>
  </p:clrMapOvr>
  <p:transition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31E81-9AEC-451D-B539-1EC6AA5F5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63071"/>
      </p:ext>
    </p:extLst>
  </p:cSld>
  <p:clrMapOvr>
    <a:masterClrMapping/>
  </p:clrMapOvr>
  <p:transition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52225-CBBB-47FD-BD75-B30067A64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2370"/>
      </p:ext>
    </p:extLst>
  </p:cSld>
  <p:clrMapOvr>
    <a:masterClrMapping/>
  </p:clrMapOvr>
  <p:transition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D14FC-9F63-40A6-894E-18D565FB4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93600"/>
      </p:ext>
    </p:extLst>
  </p:cSld>
  <p:clrMapOvr>
    <a:masterClrMapping/>
  </p:clrMapOvr>
  <p:transition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75096-E1E9-4B86-AEA8-6845195FE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25403"/>
      </p:ext>
    </p:extLst>
  </p:cSld>
  <p:clrMapOvr>
    <a:masterClrMapping/>
  </p:clrMapOvr>
  <p:transition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17617-1033-4FE8-9739-B3EE27823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57958"/>
      </p:ext>
    </p:extLst>
  </p:cSld>
  <p:clrMapOvr>
    <a:masterClrMapping/>
  </p:clrMapOvr>
  <p:transition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BB848-36C7-4E3B-B5E1-9E0F87ACF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40918"/>
      </p:ext>
    </p:extLst>
  </p:cSld>
  <p:clrMapOvr>
    <a:masterClrMapping/>
  </p:clrMapOvr>
  <p:transition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2E30A-58B0-4971-A0E6-ABC9A26C7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55947"/>
      </p:ext>
    </p:extLst>
  </p:cSld>
  <p:clrMapOvr>
    <a:masterClrMapping/>
  </p:clrMapOvr>
  <p:transition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DC186-3998-4CEF-BBFA-D1007F3FB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57348"/>
      </p:ext>
    </p:extLst>
  </p:cSld>
  <p:clrMapOvr>
    <a:masterClrMapping/>
  </p:clrMapOvr>
  <p:transition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4B96C-A801-45B0-9DB0-4946C648F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27424"/>
      </p:ext>
    </p:extLst>
  </p:cSld>
  <p:clrMapOvr>
    <a:masterClrMapping/>
  </p:clrMapOvr>
  <p:transition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9 w 21600"/>
                <a:gd name="T3" fmla="*/ 7 h 21600"/>
                <a:gd name="T4" fmla="*/ 0 w 21600"/>
                <a:gd name="T5" fmla="*/ 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88DCDE6-805F-4BA8-87AB-EBCE7E9E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8172450" cy="1323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270000">
              <a:schemeClr val="accent6">
                <a:satMod val="175000"/>
                <a:alpha val="50000"/>
              </a:schemeClr>
            </a:glow>
            <a:outerShdw sx="84000" sy="84000" algn="ctr" rotWithShape="0">
              <a:schemeClr val="bg1"/>
            </a:outerShdw>
            <a:reflection blurRad="6350" stA="50000" endA="300" endPos="90000" dist="215900" dir="5400000" sy="-100000" algn="bl" rotWithShape="0"/>
            <a:softEdge rad="124460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331371" cy="3727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62000" y="914400"/>
            <a:ext cx="3886200" cy="523220"/>
          </a:xfrm>
          <a:prstGeom prst="rect">
            <a:avLst/>
          </a:prstGeom>
          <a:gradFill>
            <a:gsLst>
              <a:gs pos="76000">
                <a:schemeClr val="bg1">
                  <a:alpha val="50000"/>
                  <a:lumMod val="53000"/>
                </a:schemeClr>
              </a:gs>
              <a:gs pos="100000">
                <a:schemeClr val="bg2"/>
              </a:gs>
            </a:gsLst>
            <a:lin ang="0" scaled="1"/>
          </a:gradFill>
          <a:effectLst>
            <a:glow rad="101600">
              <a:schemeClr val="accent1">
                <a:alpha val="40000"/>
              </a:schemeClr>
            </a:glow>
            <a:reflection endPos="6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Finding heart and hand</a:t>
            </a:r>
          </a:p>
        </p:txBody>
      </p:sp>
    </p:spTree>
  </p:cSld>
  <p:clrMapOvr>
    <a:masterClrMapping/>
  </p:clrMapOvr>
  <p:transition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306489" cy="3886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62000" y="914400"/>
            <a:ext cx="3886200" cy="523220"/>
          </a:xfrm>
          <a:prstGeom prst="rect">
            <a:avLst/>
          </a:prstGeom>
          <a:gradFill>
            <a:gsLst>
              <a:gs pos="76000">
                <a:schemeClr val="bg1">
                  <a:alpha val="50000"/>
                  <a:lumMod val="53000"/>
                </a:schemeClr>
              </a:gs>
              <a:gs pos="100000">
                <a:schemeClr val="bg2"/>
              </a:gs>
            </a:gsLst>
            <a:lin ang="0" scaled="1"/>
          </a:gradFill>
          <a:effectLst>
            <a:glow rad="101600">
              <a:schemeClr val="accent1">
                <a:alpha val="40000"/>
              </a:schemeClr>
            </a:glow>
            <a:reflection endPos="6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Reading with a friend</a:t>
            </a:r>
          </a:p>
        </p:txBody>
      </p:sp>
    </p:spTree>
  </p:cSld>
  <p:clrMapOvr>
    <a:masterClrMapping/>
  </p:clrMapOvr>
  <p:transition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295400"/>
            <a:ext cx="6306489" cy="4038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762000" y="914400"/>
            <a:ext cx="3886200" cy="523220"/>
          </a:xfrm>
          <a:prstGeom prst="rect">
            <a:avLst/>
          </a:prstGeom>
          <a:gradFill>
            <a:gsLst>
              <a:gs pos="76000">
                <a:schemeClr val="bg1">
                  <a:alpha val="50000"/>
                  <a:lumMod val="53000"/>
                </a:schemeClr>
              </a:gs>
              <a:gs pos="100000">
                <a:schemeClr val="bg2"/>
              </a:gs>
            </a:gsLst>
            <a:lin ang="0" scaled="1"/>
          </a:gradFill>
          <a:effectLst>
            <a:glow rad="101600">
              <a:schemeClr val="accent1">
                <a:alpha val="40000"/>
              </a:schemeClr>
            </a:glow>
            <a:reflection endPos="6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Learning to sew</a:t>
            </a:r>
          </a:p>
        </p:txBody>
      </p:sp>
    </p:spTree>
  </p:cSld>
  <p:clrMapOvr>
    <a:masterClrMapping/>
  </p:clrMapOvr>
  <p:transition advTm="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0634" y="1742034"/>
            <a:ext cx="4279275" cy="3209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62000" y="914400"/>
            <a:ext cx="3886200" cy="523220"/>
          </a:xfrm>
          <a:prstGeom prst="rect">
            <a:avLst/>
          </a:prstGeom>
          <a:gradFill>
            <a:gsLst>
              <a:gs pos="76000">
                <a:schemeClr val="bg1">
                  <a:alpha val="50000"/>
                  <a:lumMod val="53000"/>
                </a:schemeClr>
              </a:gs>
              <a:gs pos="100000">
                <a:schemeClr val="bg2"/>
              </a:gs>
            </a:gsLst>
            <a:lin ang="0" scaled="1"/>
          </a:gradFill>
          <a:effectLst>
            <a:glow rad="101600">
              <a:schemeClr val="accent1">
                <a:alpha val="40000"/>
              </a:schemeClr>
            </a:glow>
            <a:reflection endPos="6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Serving others</a:t>
            </a:r>
          </a:p>
        </p:txBody>
      </p:sp>
    </p:spTree>
  </p:cSld>
  <p:clrMapOvr>
    <a:masterClrMapping/>
  </p:clrMapOvr>
  <p:transition advTm="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295400"/>
            <a:ext cx="6306489" cy="396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762000" y="914400"/>
            <a:ext cx="5486400" cy="523220"/>
          </a:xfrm>
          <a:prstGeom prst="rect">
            <a:avLst/>
          </a:prstGeom>
          <a:gradFill>
            <a:gsLst>
              <a:gs pos="76000">
                <a:schemeClr val="bg1">
                  <a:alpha val="50000"/>
                  <a:lumMod val="53000"/>
                </a:schemeClr>
              </a:gs>
              <a:gs pos="100000">
                <a:schemeClr val="bg2"/>
              </a:gs>
            </a:gsLst>
            <a:lin ang="0" scaled="1"/>
          </a:gradFill>
          <a:effectLst>
            <a:glow rad="101600">
              <a:schemeClr val="accent1">
                <a:alpha val="40000"/>
              </a:schemeClr>
            </a:glow>
            <a:reflection endPos="6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Celebrating Christmas as family</a:t>
            </a:r>
          </a:p>
        </p:txBody>
      </p:sp>
    </p:spTree>
  </p:cSld>
  <p:clrMapOvr>
    <a:masterClrMapping/>
  </p:clrMapOvr>
  <p:transition advTm="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149350"/>
            <a:ext cx="6364288" cy="3727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762000" y="914400"/>
            <a:ext cx="3048000" cy="523220"/>
          </a:xfrm>
          <a:prstGeom prst="rect">
            <a:avLst/>
          </a:prstGeom>
          <a:gradFill>
            <a:gsLst>
              <a:gs pos="76000">
                <a:schemeClr val="bg1">
                  <a:alpha val="50000"/>
                  <a:lumMod val="53000"/>
                </a:schemeClr>
              </a:gs>
              <a:gs pos="100000">
                <a:schemeClr val="bg2"/>
              </a:gs>
            </a:gsLst>
            <a:lin ang="0" scaled="1"/>
          </a:gradFill>
          <a:effectLst>
            <a:glow rad="101600">
              <a:schemeClr val="accent1">
                <a:alpha val="40000"/>
              </a:schemeClr>
            </a:glow>
            <a:reflection endPos="6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A cottage</a:t>
            </a:r>
          </a:p>
        </p:txBody>
      </p:sp>
    </p:spTree>
  </p:cSld>
  <p:clrMapOvr>
    <a:masterClrMapping/>
  </p:clrMapOvr>
  <p:transition advTm="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143000"/>
            <a:ext cx="6364288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762000" y="914400"/>
            <a:ext cx="3048000" cy="523220"/>
          </a:xfrm>
          <a:prstGeom prst="rect">
            <a:avLst/>
          </a:prstGeom>
          <a:gradFill>
            <a:gsLst>
              <a:gs pos="76000">
                <a:schemeClr val="bg1">
                  <a:alpha val="50000"/>
                  <a:lumMod val="53000"/>
                </a:schemeClr>
              </a:gs>
              <a:gs pos="100000">
                <a:schemeClr val="bg2"/>
              </a:gs>
            </a:gsLst>
            <a:lin ang="0" scaled="1"/>
          </a:gradFill>
          <a:effectLst>
            <a:glow rad="101600">
              <a:schemeClr val="accent1">
                <a:alpha val="40000"/>
              </a:schemeClr>
            </a:glow>
            <a:reflection endPos="6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Our lake</a:t>
            </a:r>
          </a:p>
        </p:txBody>
      </p:sp>
    </p:spTree>
  </p:cSld>
  <p:clrMapOvr>
    <a:masterClrMapping/>
  </p:clrMapOvr>
  <p:transition advTm="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143000"/>
            <a:ext cx="6364288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762000" y="914400"/>
            <a:ext cx="3048000" cy="523220"/>
          </a:xfrm>
          <a:prstGeom prst="rect">
            <a:avLst/>
          </a:prstGeom>
          <a:gradFill>
            <a:gsLst>
              <a:gs pos="76000">
                <a:schemeClr val="bg1">
                  <a:alpha val="50000"/>
                  <a:lumMod val="53000"/>
                </a:schemeClr>
              </a:gs>
              <a:gs pos="100000">
                <a:schemeClr val="bg2"/>
              </a:gs>
            </a:gsLst>
            <a:lin ang="0" scaled="1"/>
          </a:gradFill>
          <a:effectLst>
            <a:glow rad="101600">
              <a:schemeClr val="accent1">
                <a:alpha val="40000"/>
              </a:schemeClr>
            </a:glow>
            <a:reflection endPos="6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Dining hall</a:t>
            </a:r>
          </a:p>
        </p:txBody>
      </p:sp>
    </p:spTree>
  </p:cSld>
  <p:clrMapOvr>
    <a:masterClrMapping/>
  </p:clrMapOvr>
  <p:transition advTm="5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143000"/>
            <a:ext cx="63500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762000" y="914400"/>
            <a:ext cx="3048000" cy="523220"/>
          </a:xfrm>
          <a:prstGeom prst="rect">
            <a:avLst/>
          </a:prstGeom>
          <a:gradFill>
            <a:gsLst>
              <a:gs pos="76000">
                <a:schemeClr val="bg1">
                  <a:alpha val="50000"/>
                  <a:lumMod val="53000"/>
                </a:schemeClr>
              </a:gs>
              <a:gs pos="100000">
                <a:schemeClr val="bg2"/>
              </a:gs>
            </a:gsLst>
            <a:lin ang="0" scaled="1"/>
          </a:gradFill>
          <a:effectLst>
            <a:glow rad="101600">
              <a:schemeClr val="accent1">
                <a:alpha val="40000"/>
              </a:schemeClr>
            </a:glow>
            <a:reflection endPos="6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Dining hall</a:t>
            </a:r>
          </a:p>
        </p:txBody>
      </p:sp>
    </p:spTree>
  </p:cSld>
  <p:clrMapOvr>
    <a:masterClrMapping/>
  </p:clrMapOvr>
  <p:transition advTm="5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143000"/>
            <a:ext cx="635000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762000" y="914400"/>
            <a:ext cx="3048000" cy="523220"/>
          </a:xfrm>
          <a:prstGeom prst="rect">
            <a:avLst/>
          </a:prstGeom>
          <a:gradFill>
            <a:gsLst>
              <a:gs pos="76000">
                <a:schemeClr val="bg1">
                  <a:alpha val="50000"/>
                  <a:lumMod val="53000"/>
                </a:schemeClr>
              </a:gs>
              <a:gs pos="100000">
                <a:schemeClr val="bg2"/>
              </a:gs>
            </a:gsLst>
            <a:lin ang="0" scaled="1"/>
          </a:gradFill>
          <a:effectLst>
            <a:glow rad="101600">
              <a:schemeClr val="accent1">
                <a:alpha val="40000"/>
              </a:schemeClr>
            </a:glow>
            <a:reflection endPos="6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Library</a:t>
            </a:r>
          </a:p>
        </p:txBody>
      </p:sp>
    </p:spTree>
  </p:cSld>
  <p:clrMapOvr>
    <a:masterClrMapping/>
  </p:clrMapOvr>
  <p:transition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76000">
                <a:schemeClr val="bg1">
                  <a:alpha val="50000"/>
                </a:schemeClr>
              </a:gs>
              <a:gs pos="100000">
                <a:schemeClr val="bg2"/>
              </a:gs>
            </a:gsLst>
            <a:lin ang="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solidFill>
                  <a:srgbClr val="FFFF00"/>
                </a:solidFill>
              </a:rPr>
              <a:t>USA trafficking facts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gradFill>
            <a:gsLst>
              <a:gs pos="75000">
                <a:schemeClr val="bg1">
                  <a:alpha val="48000"/>
                </a:schemeClr>
              </a:gs>
              <a:gs pos="100000">
                <a:schemeClr val="bg2"/>
              </a:gs>
            </a:gsLst>
            <a:lin ang="0" scaled="1"/>
          </a:gradFill>
          <a:extLst/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100,000 to 300,000 American girls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Ages 10 – 18 (average age 13)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is used extensively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 Area is a hub of activity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I-880 and I-680 corridors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national resources</a:t>
            </a:r>
          </a:p>
        </p:txBody>
      </p:sp>
      <p:pic>
        <p:nvPicPr>
          <p:cNvPr id="4100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custDataLst>
      <p:tags r:id="rId1"/>
    </p:custDataLst>
  </p:cSld>
  <p:clrMapOvr>
    <a:masterClrMapping/>
  </p:clrMapOvr>
  <p:transition advTm="5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076325"/>
            <a:ext cx="6350000" cy="3800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762000" y="914400"/>
            <a:ext cx="3048000" cy="523220"/>
          </a:xfrm>
          <a:prstGeom prst="rect">
            <a:avLst/>
          </a:prstGeom>
          <a:gradFill>
            <a:gsLst>
              <a:gs pos="76000">
                <a:schemeClr val="bg1">
                  <a:alpha val="50000"/>
                  <a:lumMod val="53000"/>
                </a:schemeClr>
              </a:gs>
              <a:gs pos="100000">
                <a:schemeClr val="bg2"/>
              </a:gs>
            </a:gsLst>
            <a:lin ang="0" scaled="1"/>
          </a:gradFill>
          <a:effectLst>
            <a:glow rad="101600">
              <a:schemeClr val="accent1">
                <a:alpha val="40000"/>
              </a:schemeClr>
            </a:glow>
            <a:reflection endPos="6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Pool &amp; tennis court</a:t>
            </a:r>
          </a:p>
        </p:txBody>
      </p:sp>
    </p:spTree>
  </p:cSld>
  <p:clrMapOvr>
    <a:masterClrMapping/>
  </p:clrMapOvr>
  <p:transition advTm="5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:\Users\Jon\Documents\New Day\Photos\Attachments_2011_09_6\DSC03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058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C:\Users\Jon\Documents\New Day\Photos\Attachments_2011_09_6\DSC03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058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C:\Users\Jon\Documents\New Day\Photos\Attachments_2011_09_6\DSC03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05800" cy="4822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447800" y="4387850"/>
            <a:ext cx="6248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Thank You !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447800" y="4419600"/>
            <a:ext cx="6248400" cy="1098550"/>
          </a:xfrm>
          <a:prstGeom prst="rect">
            <a:avLst/>
          </a:prstGeom>
          <a:noFill/>
          <a:ln>
            <a:noFill/>
          </a:ln>
          <a:effectLst>
            <a:glow rad="381000">
              <a:srgbClr val="FFFF00">
                <a:alpha val="69000"/>
              </a:srgbClr>
            </a:glow>
            <a:outerShdw dir="2700000" sx="23000" sy="23000" algn="ctr" rotWithShape="0">
              <a:schemeClr val="bg2">
                <a:alpha val="69000"/>
              </a:schemeClr>
            </a:outerShdw>
            <a:reflection endPos="6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Thank You !</a:t>
            </a:r>
          </a:p>
        </p:txBody>
      </p:sp>
      <p:pic>
        <p:nvPicPr>
          <p:cNvPr id="8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>
                <a:solidFill>
                  <a:srgbClr val="FFFF00"/>
                </a:solidFill>
              </a:rPr>
              <a:t>Who We Are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772400" cy="4114800"/>
          </a:xfrm>
          <a:gradFill>
            <a:gsLst>
              <a:gs pos="75000">
                <a:schemeClr val="bg1"/>
              </a:gs>
              <a:gs pos="100000">
                <a:schemeClr val="bg2"/>
              </a:gs>
            </a:gsLst>
            <a:lin ang="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Founded 10 years ago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Faith based program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Partner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Individuals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Corporations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Law enforcement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Parents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Other like-minded organizations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Rescue girls Bay Area &amp; Nationwide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b="1" i="1" dirty="0">
                <a:solidFill>
                  <a:srgbClr val="FFFF00"/>
                </a:solidFill>
              </a:rPr>
              <a:t>Who we are</a:t>
            </a:r>
          </a:p>
        </p:txBody>
      </p:sp>
      <p:pic>
        <p:nvPicPr>
          <p:cNvPr id="6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custDataLst>
      <p:tags r:id="rId1"/>
    </p:custDataLst>
  </p:cSld>
  <p:clrMapOvr>
    <a:masterClrMapping/>
  </p:clrMapOvr>
  <p:transition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1527" y="2057400"/>
            <a:ext cx="7772400" cy="4114800"/>
          </a:xfrm>
          <a:gradFill>
            <a:gsLst>
              <a:gs pos="76000">
                <a:schemeClr val="bg1">
                  <a:alpha val="50000"/>
                  <a:lumMod val="53000"/>
                </a:schemeClr>
              </a:gs>
              <a:gs pos="100000">
                <a:schemeClr val="bg2"/>
              </a:gs>
            </a:gsLst>
            <a:lin ang="0" scaled="1"/>
          </a:gradFill>
          <a:extLst/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</a:t>
            </a:r>
          </a:p>
          <a:p>
            <a:pPr marL="742950" lvl="2" indent="-342900" eaLnBrk="1" hangingPunct="1">
              <a:buClr>
                <a:schemeClr val="accent2"/>
              </a:buClr>
              <a:buSzPct val="8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partnering with boarding schools/ranches/families</a:t>
            </a:r>
          </a:p>
          <a:p>
            <a:pPr marL="742950" lvl="2" indent="-342900" eaLnBrk="1" hangingPunct="1">
              <a:buClr>
                <a:schemeClr val="accent2"/>
              </a:buClr>
              <a:buSzPct val="8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housing in several locations</a:t>
            </a:r>
          </a:p>
          <a:p>
            <a:pPr marL="742950" lvl="2" indent="-342900" eaLnBrk="1" hangingPunct="1">
              <a:buClr>
                <a:schemeClr val="accent2"/>
              </a:buClr>
              <a:buSzPct val="8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loving family atmosphere</a:t>
            </a:r>
          </a:p>
          <a:p>
            <a:pPr marL="742950" lvl="2" indent="-342900" eaLnBrk="1" hangingPunct="1">
              <a:buClr>
                <a:schemeClr val="accent2"/>
              </a:buClr>
              <a:buSzPct val="8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</a:p>
          <a:p>
            <a:pPr marL="742950" lvl="2" indent="-342900" eaLnBrk="1" hangingPunct="1">
              <a:buClr>
                <a:schemeClr val="accent2"/>
              </a:buClr>
              <a:buSzPct val="8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 therapy</a:t>
            </a:r>
          </a:p>
          <a:p>
            <a:pPr marL="742950" lvl="2" indent="-342900" eaLnBrk="1" hangingPunct="1">
              <a:buClr>
                <a:schemeClr val="accent2"/>
              </a:buClr>
              <a:buSzPct val="8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service</a:t>
            </a:r>
          </a:p>
          <a:p>
            <a:pPr marL="742950" lvl="2" indent="-342900" eaLnBrk="1" hangingPunct="1">
              <a:buClr>
                <a:schemeClr val="accent2"/>
              </a:buClr>
              <a:buSzPct val="8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 activities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gradFill>
            <a:gsLst>
              <a:gs pos="76000">
                <a:schemeClr val="bg1">
                  <a:alpha val="5000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b="1" i="1" dirty="0">
                <a:solidFill>
                  <a:srgbClr val="FFFF00"/>
                </a:solidFill>
              </a:rPr>
              <a:t>What we do</a:t>
            </a:r>
          </a:p>
        </p:txBody>
      </p:sp>
      <p:pic>
        <p:nvPicPr>
          <p:cNvPr id="31755" name="Picture 11" descr="G:\Documents\New Day\New Day Artwork\J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34" y="4565827"/>
            <a:ext cx="2971800" cy="1803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1751" name="Picture 7" descr="C:\Users\Jon\Documents\New Day\Horse Hu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11324"/>
            <a:ext cx="2003425" cy="2066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custDataLst>
      <p:tags r:id="rId1"/>
    </p:custDataLst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02" y="1196454"/>
            <a:ext cx="5455966" cy="4261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62000" y="914400"/>
            <a:ext cx="3886200" cy="523220"/>
          </a:xfrm>
          <a:prstGeom prst="rect">
            <a:avLst/>
          </a:prstGeom>
          <a:gradFill>
            <a:gsLst>
              <a:gs pos="76000">
                <a:schemeClr val="bg1">
                  <a:alpha val="50000"/>
                  <a:lumMod val="53000"/>
                </a:schemeClr>
              </a:gs>
              <a:gs pos="100000">
                <a:schemeClr val="bg2"/>
              </a:gs>
            </a:gsLst>
            <a:lin ang="0" scaled="1"/>
          </a:gradFill>
          <a:effectLst>
            <a:glow rad="101600">
              <a:schemeClr val="accent1">
                <a:alpha val="40000"/>
              </a:schemeClr>
            </a:glow>
            <a:reflection endPos="6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We mend hearts &amp; souls</a:t>
            </a:r>
          </a:p>
        </p:txBody>
      </p:sp>
    </p:spTree>
  </p:cSld>
  <p:clrMapOvr>
    <a:masterClrMapping/>
  </p:clrMapOvr>
  <p:transition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4114800"/>
          </a:xfrm>
          <a:gradFill>
            <a:gsLst>
              <a:gs pos="76000">
                <a:schemeClr val="bg1">
                  <a:alpha val="50000"/>
                  <a:lumMod val="53000"/>
                </a:schemeClr>
              </a:gs>
              <a:gs pos="100000">
                <a:schemeClr val="bg2"/>
              </a:gs>
            </a:gsLst>
            <a:lin ang="0" scaled="1"/>
          </a:gradFill>
          <a:extLst/>
        </p:spPr>
        <p:txBody>
          <a:bodyPr/>
          <a:lstStyle/>
          <a:p>
            <a:pPr marL="342900" lvl="2" indent="-342900" eaLnBrk="1" hangingPunct="1">
              <a:buClr>
                <a:schemeClr val="accent2"/>
              </a:buClr>
              <a:buSzPct val="80000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Rescued 88+ girls last 10 years</a:t>
            </a:r>
          </a:p>
          <a:p>
            <a:pPr marL="342900" lvl="2" indent="-342900" eaLnBrk="1" hangingPunct="1">
              <a:buClr>
                <a:schemeClr val="accent2"/>
              </a:buClr>
              <a:buSzPct val="80000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Girls graduating and returning home</a:t>
            </a:r>
          </a:p>
          <a:p>
            <a:pPr marL="342900" lvl="2" indent="-342900" eaLnBrk="1" hangingPunct="1">
              <a:buClr>
                <a:schemeClr val="accent2"/>
              </a:buClr>
              <a:buSzPct val="80000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 going on to college</a:t>
            </a:r>
          </a:p>
          <a:p>
            <a:pPr marL="342900" lvl="2" indent="-342900" eaLnBrk="1" hangingPunct="1">
              <a:buClr>
                <a:schemeClr val="accent2"/>
              </a:buClr>
              <a:buSzPct val="80000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the opening of a life skills center for girls over age 18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5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gradFill>
            <a:gsLst>
              <a:gs pos="76000">
                <a:schemeClr val="bg1">
                  <a:alpha val="5000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b="1" i="1" dirty="0">
                <a:solidFill>
                  <a:srgbClr val="FFFF00"/>
                </a:solidFill>
              </a:rPr>
              <a:t>Real progress</a:t>
            </a:r>
          </a:p>
        </p:txBody>
      </p:sp>
    </p:spTree>
    <p:custDataLst>
      <p:tags r:id="rId1"/>
    </p:custDataLst>
  </p:cSld>
  <p:clrMapOvr>
    <a:masterClrMapping/>
  </p:clrMapOvr>
  <p:transition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69063" cy="3638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31398"/>
            <a:ext cx="2362200" cy="1128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50800" dir="5400000" algn="ctr" rotWithShape="0">
              <a:schemeClr val="bg1">
                <a:alpha val="35000"/>
              </a:schemeClr>
            </a:outerShdw>
            <a:reflection blurRad="469900" stA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324600" cy="3559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31398"/>
            <a:ext cx="2362200" cy="1128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50800" dir="5400000" algn="ctr" rotWithShape="0">
              <a:schemeClr val="bg1">
                <a:alpha val="35000"/>
              </a:schemeClr>
            </a:outerShdw>
            <a:reflection blurRad="469900" stA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9350"/>
            <a:ext cx="63627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Users\Jon\Documents\New Day\Photos\newday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14950"/>
            <a:ext cx="1009650" cy="100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9350"/>
            <a:ext cx="6362700" cy="3803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62000" y="914400"/>
            <a:ext cx="3200400" cy="523220"/>
          </a:xfrm>
          <a:prstGeom prst="rect">
            <a:avLst/>
          </a:prstGeom>
          <a:gradFill>
            <a:gsLst>
              <a:gs pos="76000">
                <a:schemeClr val="bg1">
                  <a:alpha val="50000"/>
                  <a:lumMod val="53000"/>
                </a:schemeClr>
              </a:gs>
              <a:gs pos="100000">
                <a:schemeClr val="bg2"/>
              </a:gs>
            </a:gsLst>
            <a:lin ang="0" scaled="1"/>
          </a:gradFill>
          <a:effectLst>
            <a:glow rad="101600">
              <a:schemeClr val="accent1">
                <a:alpha val="40000"/>
              </a:schemeClr>
            </a:glow>
            <a:reflection endPos="6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Having a little fun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8325" y="4258682"/>
            <a:ext cx="5429250" cy="369332"/>
          </a:xfrm>
          <a:prstGeom prst="rect">
            <a:avLst/>
          </a:prstGeom>
          <a:gradFill>
            <a:gsLst>
              <a:gs pos="76000">
                <a:schemeClr val="bg1">
                  <a:alpha val="50000"/>
                  <a:lumMod val="53000"/>
                </a:schemeClr>
              </a:gs>
              <a:gs pos="100000">
                <a:schemeClr val="bg2"/>
              </a:gs>
            </a:gsLst>
            <a:lin ang="0" scaled="1"/>
          </a:gra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800" dirty="0"/>
              <a:t>girls are models for purpose of representing our program</a:t>
            </a:r>
          </a:p>
        </p:txBody>
      </p:sp>
    </p:spTree>
  </p:cSld>
  <p:clrMapOvr>
    <a:masterClrMapping/>
  </p:clrMapOvr>
  <p:transition advTm="500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1|2.1|2.5|2.5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7|2.4|2.7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1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6|2.9|2.9"/>
</p:tagLst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 (x86)\Microsoft Office\Templates\Presentation Designs\Soaring.pot</Template>
  <TotalTime>484</TotalTime>
  <Words>179</Words>
  <Application>Microsoft Office PowerPoint</Application>
  <PresentationFormat>On-screen Show (4:3)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Script MT Bold</vt:lpstr>
      <vt:lpstr>Times New Roman</vt:lpstr>
      <vt:lpstr>Wingdings</vt:lpstr>
      <vt:lpstr>Soaring</vt:lpstr>
      <vt:lpstr>PowerPoint Presentation</vt:lpstr>
      <vt:lpstr>USA trafficking facts</vt:lpstr>
      <vt:lpstr>Who We 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b2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Blankmeyer</dc:creator>
  <cp:lastModifiedBy>Jillian Dunn</cp:lastModifiedBy>
  <cp:revision>48</cp:revision>
  <cp:lastPrinted>1601-01-01T00:00:00Z</cp:lastPrinted>
  <dcterms:created xsi:type="dcterms:W3CDTF">2011-11-11T20:58:55Z</dcterms:created>
  <dcterms:modified xsi:type="dcterms:W3CDTF">2019-11-04T15:41:11Z</dcterms:modified>
</cp:coreProperties>
</file>